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9"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147"/>
    <a:srgbClr val="6E818A"/>
    <a:srgbClr val="CD2D00"/>
    <a:srgbClr val="D7C2A5"/>
    <a:srgbClr val="C8AC85"/>
    <a:srgbClr val="CCA754"/>
    <a:srgbClr val="D3E8EF"/>
    <a:srgbClr val="CC3300"/>
    <a:srgbClr val="FF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6" autoAdjust="0"/>
    <p:restoredTop sz="94660"/>
  </p:normalViewPr>
  <p:slideViewPr>
    <p:cSldViewPr>
      <p:cViewPr varScale="1">
        <p:scale>
          <a:sx n="26" d="100"/>
          <a:sy n="26" d="100"/>
        </p:scale>
        <p:origin x="1608" y="21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CCC5C-5AA2-49CC-A403-7523E12EF027}" type="datetimeFigureOut">
              <a:rPr lang="en-US" smtClean="0"/>
              <a:pPr/>
              <a:t>4/24/2019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210B6F-166C-41F0-9380-FFDAD4762600}" type="slidenum">
              <a:rPr lang="en-US" smtClean="0"/>
              <a:pPr/>
              <a:t>‹#›</a:t>
            </a:fld>
            <a:endParaRPr lang="en-US"/>
          </a:p>
        </p:txBody>
      </p:sp>
    </p:spTree>
    <p:extLst>
      <p:ext uri="{BB962C8B-B14F-4D97-AF65-F5344CB8AC3E}">
        <p14:creationId xmlns:p14="http://schemas.microsoft.com/office/powerpoint/2010/main" val="7810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210B6F-166C-41F0-9380-FFDAD4762600}" type="slidenum">
              <a:rPr lang="en-US" smtClean="0"/>
              <a:pPr/>
              <a:t>1</a:t>
            </a:fld>
            <a:endParaRPr lang="en-US"/>
          </a:p>
        </p:txBody>
      </p:sp>
    </p:spTree>
    <p:extLst>
      <p:ext uri="{BB962C8B-B14F-4D97-AF65-F5344CB8AC3E}">
        <p14:creationId xmlns:p14="http://schemas.microsoft.com/office/powerpoint/2010/main" val="12314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894B48-5E1E-4DB1-8787-14544F808CB4}"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94B48-5E1E-4DB1-8787-14544F808CB4}"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94B48-5E1E-4DB1-8787-14544F808CB4}"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94B48-5E1E-4DB1-8787-14544F808CB4}"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94B48-5E1E-4DB1-8787-14544F808CB4}"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894B48-5E1E-4DB1-8787-14544F808CB4}"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94B48-5E1E-4DB1-8787-14544F808CB4}"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94B48-5E1E-4DB1-8787-14544F808CB4}"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94B48-5E1E-4DB1-8787-14544F808CB4}"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C3894B48-5E1E-4DB1-8787-14544F808CB4}"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C3894B48-5E1E-4DB1-8787-14544F808CB4}"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BD44D-C42C-4AA6-8271-3DAAFAF1A2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06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3894B48-5E1E-4DB1-8787-14544F808CB4}" type="datetimeFigureOut">
              <a:rPr lang="en-US" smtClean="0"/>
              <a:pPr/>
              <a:t>4/24/2019</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FCBD44D-C42C-4AA6-8271-3DAAFAF1A2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0FD870E-22F5-4F79-8724-52BA29861A56}"/>
              </a:ext>
            </a:extLst>
          </p:cNvPr>
          <p:cNvSpPr/>
          <p:nvPr/>
        </p:nvSpPr>
        <p:spPr>
          <a:xfrm>
            <a:off x="28956000" y="6051827"/>
            <a:ext cx="12877800" cy="25168799"/>
          </a:xfrm>
          <a:prstGeom prst="rect">
            <a:avLst/>
          </a:prstGeom>
          <a:solidFill>
            <a:srgbClr val="545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200" dirty="0"/>
          </a:p>
        </p:txBody>
      </p:sp>
      <p:sp>
        <p:nvSpPr>
          <p:cNvPr id="5" name="Rounded Rectangle 4"/>
          <p:cNvSpPr/>
          <p:nvPr/>
        </p:nvSpPr>
        <p:spPr>
          <a:xfrm>
            <a:off x="533400" y="457200"/>
            <a:ext cx="42672000" cy="4343400"/>
          </a:xfrm>
          <a:prstGeom prst="roundRect">
            <a:avLst/>
          </a:prstGeom>
          <a:solidFill>
            <a:srgbClr val="6600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lumMod val="75000"/>
                </a:schemeClr>
              </a:solidFill>
            </a:endParaRPr>
          </a:p>
        </p:txBody>
      </p:sp>
      <p:sp>
        <p:nvSpPr>
          <p:cNvPr id="6" name="TextBox 5"/>
          <p:cNvSpPr txBox="1"/>
          <p:nvPr/>
        </p:nvSpPr>
        <p:spPr>
          <a:xfrm>
            <a:off x="6286500" y="457200"/>
            <a:ext cx="29489400" cy="4093428"/>
          </a:xfrm>
          <a:prstGeom prst="rect">
            <a:avLst/>
          </a:prstGeom>
          <a:noFill/>
        </p:spPr>
        <p:txBody>
          <a:bodyPr wrap="square" rtlCol="0">
            <a:spAutoFit/>
          </a:bodyPr>
          <a:lstStyle/>
          <a:p>
            <a:pPr algn="ctr" defTabSz="652463" eaLnBrk="0" hangingPunct="0"/>
            <a:r>
              <a:rPr lang="en-US" sz="8000" b="1" dirty="0">
                <a:solidFill>
                  <a:schemeClr val="bg1"/>
                </a:solidFill>
                <a:latin typeface="Arial" charset="0"/>
              </a:rPr>
              <a:t>Guild</a:t>
            </a:r>
          </a:p>
          <a:p>
            <a:pPr algn="ctr" defTabSz="652463" eaLnBrk="0" hangingPunct="0"/>
            <a:r>
              <a:rPr lang="en-US" sz="4800" b="1" dirty="0">
                <a:solidFill>
                  <a:schemeClr val="bg1"/>
                </a:solidFill>
                <a:latin typeface="Arial" charset="0"/>
              </a:rPr>
              <a:t>Team Members: Blake Cash, Riley Moore, Ryan Van</a:t>
            </a:r>
          </a:p>
          <a:p>
            <a:pPr algn="ctr" defTabSz="652463" eaLnBrk="0" hangingPunct="0"/>
            <a:r>
              <a:rPr lang="en-US" sz="4800" b="1" dirty="0">
                <a:solidFill>
                  <a:schemeClr val="bg1"/>
                </a:solidFill>
                <a:latin typeface="Arial" charset="0"/>
              </a:rPr>
              <a:t>Advisors: Chase </a:t>
            </a:r>
            <a:r>
              <a:rPr lang="en-US" sz="4800" b="1" dirty="0" err="1">
                <a:solidFill>
                  <a:schemeClr val="bg1"/>
                </a:solidFill>
                <a:latin typeface="Arial" charset="0"/>
              </a:rPr>
              <a:t>Carthen</a:t>
            </a:r>
            <a:r>
              <a:rPr lang="en-US" sz="4800" b="1" dirty="0">
                <a:solidFill>
                  <a:schemeClr val="bg1"/>
                </a:solidFill>
                <a:latin typeface="Arial" charset="0"/>
              </a:rPr>
              <a:t> (UNR), Mitchell Martinez (IGT)</a:t>
            </a:r>
          </a:p>
          <a:p>
            <a:pPr algn="ctr" defTabSz="652463" eaLnBrk="0" hangingPunct="0"/>
            <a:r>
              <a:rPr lang="en-US" sz="4800" b="1" dirty="0">
                <a:solidFill>
                  <a:schemeClr val="bg1"/>
                </a:solidFill>
                <a:latin typeface="Arial" charset="0"/>
              </a:rPr>
              <a:t>Instructors: Sergiu </a:t>
            </a:r>
            <a:r>
              <a:rPr lang="en-US" sz="4800" b="1" dirty="0" err="1">
                <a:solidFill>
                  <a:schemeClr val="bg1"/>
                </a:solidFill>
                <a:latin typeface="Arial" charset="0"/>
              </a:rPr>
              <a:t>Dascalu</a:t>
            </a:r>
            <a:r>
              <a:rPr lang="en-US" sz="4800" b="1" dirty="0">
                <a:solidFill>
                  <a:schemeClr val="bg1"/>
                </a:solidFill>
                <a:latin typeface="Arial" charset="0"/>
              </a:rPr>
              <a:t>, </a:t>
            </a:r>
            <a:r>
              <a:rPr lang="en-US" sz="4800" b="1" dirty="0" err="1">
                <a:solidFill>
                  <a:schemeClr val="bg1"/>
                </a:solidFill>
                <a:latin typeface="Arial" charset="0"/>
              </a:rPr>
              <a:t>Devrin</a:t>
            </a:r>
            <a:r>
              <a:rPr lang="en-US" sz="4800" b="1" dirty="0">
                <a:solidFill>
                  <a:schemeClr val="bg1"/>
                </a:solidFill>
                <a:latin typeface="Arial" charset="0"/>
              </a:rPr>
              <a:t> Lee</a:t>
            </a:r>
          </a:p>
          <a:p>
            <a:pPr algn="ctr" defTabSz="652463" eaLnBrk="0" hangingPunct="0"/>
            <a:r>
              <a:rPr lang="en-US" sz="3600" b="1" dirty="0">
                <a:solidFill>
                  <a:schemeClr val="bg1"/>
                </a:solidFill>
                <a:latin typeface="Arial" charset="0"/>
              </a:rPr>
              <a:t>CS 426 Senior Project – Spring 2019 Departments of Computer Science and Engineering</a:t>
            </a:r>
          </a:p>
        </p:txBody>
      </p:sp>
      <p:sp>
        <p:nvSpPr>
          <p:cNvPr id="7" name="Rectangle 6"/>
          <p:cNvSpPr/>
          <p:nvPr/>
        </p:nvSpPr>
        <p:spPr>
          <a:xfrm>
            <a:off x="1524000" y="6324600"/>
            <a:ext cx="11883736" cy="24778539"/>
          </a:xfrm>
          <a:prstGeom prst="rect">
            <a:avLst/>
          </a:prstGeom>
          <a:solidFill>
            <a:srgbClr val="545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636336" y="6045756"/>
            <a:ext cx="14935200" cy="25174871"/>
          </a:xfrm>
          <a:prstGeom prst="rect">
            <a:avLst/>
          </a:prstGeom>
          <a:solidFill>
            <a:srgbClr val="545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981200" y="8001000"/>
            <a:ext cx="10896600" cy="6863417"/>
          </a:xfrm>
          <a:prstGeom prst="rect">
            <a:avLst/>
          </a:prstGeom>
          <a:noFill/>
        </p:spPr>
        <p:txBody>
          <a:bodyPr wrap="square" rtlCol="0">
            <a:spAutoFit/>
          </a:bodyPr>
          <a:lstStyle/>
          <a:p>
            <a:pPr algn="just"/>
            <a:r>
              <a:rPr lang="en-US" sz="4000" dirty="0">
                <a:solidFill>
                  <a:schemeClr val="bg1"/>
                </a:solidFill>
              </a:rPr>
              <a:t>Guild is an event planning app for iOS and Android devices with a strict focus on tabletop gaming, collectible card games, and LAN gaming. In addition to a traditional event planning interface, Guild provides a large generalized tool set to users and event organizers, helping to facilitate every step of organizing an event, from initial planning to actually running the event. In this way, Guild intends to be considered a ‘go-to’ application as far as creating easy to organize and effectively run events that are enjoyable for both attendants and organizers.</a:t>
            </a:r>
            <a:endParaRPr lang="en-US" sz="4000" b="1" dirty="0">
              <a:solidFill>
                <a:schemeClr val="bg1"/>
              </a:solidFill>
            </a:endParaRPr>
          </a:p>
        </p:txBody>
      </p:sp>
      <p:pic>
        <p:nvPicPr>
          <p:cNvPr id="11266" name="Picture 2" descr="Nevada_N_RGB.jpg (1800×1800)"/>
          <p:cNvPicPr>
            <a:picLocks noChangeAspect="1" noChangeArrowheads="1"/>
          </p:cNvPicPr>
          <p:nvPr/>
        </p:nvPicPr>
        <p:blipFill>
          <a:blip r:embed="rId4" cstate="print"/>
          <a:srcRect/>
          <a:stretch>
            <a:fillRect/>
          </a:stretch>
        </p:blipFill>
        <p:spPr bwMode="auto">
          <a:xfrm>
            <a:off x="1219200" y="1066800"/>
            <a:ext cx="2940051" cy="2940051"/>
          </a:xfrm>
          <a:prstGeom prst="rect">
            <a:avLst/>
          </a:prstGeom>
          <a:noFill/>
        </p:spPr>
      </p:pic>
      <p:sp>
        <p:nvSpPr>
          <p:cNvPr id="16" name="AutoShape 541"/>
          <p:cNvSpPr>
            <a:spLocks noChangeArrowheads="1"/>
          </p:cNvSpPr>
          <p:nvPr/>
        </p:nvSpPr>
        <p:spPr bwMode="auto">
          <a:xfrm>
            <a:off x="36804600" y="1066800"/>
            <a:ext cx="5562600" cy="3048000"/>
          </a:xfrm>
          <a:prstGeom prst="roundRect">
            <a:avLst>
              <a:gd name="adj" fmla="val 16667"/>
            </a:avLst>
          </a:prstGeom>
          <a:solidFill>
            <a:schemeClr val="bg1">
              <a:alpha val="44000"/>
            </a:schemeClr>
          </a:solidFill>
          <a:ln w="28575">
            <a:solidFill>
              <a:schemeClr val="tx1"/>
            </a:solidFill>
            <a:round/>
            <a:headEnd/>
            <a:tailEnd/>
          </a:ln>
          <a:effectLst/>
        </p:spPr>
        <p:txBody>
          <a:bodyPr wrap="none" anchor="ctr"/>
          <a:lstStyle/>
          <a:p>
            <a:pPr algn="ctr" defTabSz="3135313"/>
            <a:r>
              <a:rPr lang="en-US" sz="15000" dirty="0"/>
              <a:t>CSE</a:t>
            </a:r>
          </a:p>
        </p:txBody>
      </p:sp>
      <p:sp>
        <p:nvSpPr>
          <p:cNvPr id="20" name="Rectangle 19"/>
          <p:cNvSpPr/>
          <p:nvPr/>
        </p:nvSpPr>
        <p:spPr>
          <a:xfrm>
            <a:off x="1524000" y="6096000"/>
            <a:ext cx="11883736" cy="1524000"/>
          </a:xfrm>
          <a:prstGeom prst="rect">
            <a:avLst/>
          </a:prstGeom>
          <a:solidFill>
            <a:srgbClr val="D3E8EF"/>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p:cNvSpPr txBox="1"/>
          <p:nvPr/>
        </p:nvSpPr>
        <p:spPr>
          <a:xfrm>
            <a:off x="1676400" y="6210300"/>
            <a:ext cx="11658600" cy="1415772"/>
          </a:xfrm>
          <a:prstGeom prst="rect">
            <a:avLst/>
          </a:prstGeom>
          <a:noFill/>
          <a:effectLst>
            <a:softEdge rad="0"/>
          </a:effectLst>
        </p:spPr>
        <p:txBody>
          <a:bodyPr wrap="square" rtlCol="0">
            <a:spAutoFit/>
          </a:bodyPr>
          <a:lstStyle/>
          <a:p>
            <a:pPr algn="ctr"/>
            <a:r>
              <a:rPr lang="en-US" b="1" dirty="0">
                <a:solidFill>
                  <a:srgbClr val="545147"/>
                </a:solidFill>
              </a:rPr>
              <a:t>Abstract</a:t>
            </a:r>
          </a:p>
        </p:txBody>
      </p:sp>
      <p:sp>
        <p:nvSpPr>
          <p:cNvPr id="22" name="Rectangle 21"/>
          <p:cNvSpPr/>
          <p:nvPr/>
        </p:nvSpPr>
        <p:spPr>
          <a:xfrm>
            <a:off x="1524000" y="23241000"/>
            <a:ext cx="11883736" cy="1524000"/>
          </a:xfrm>
          <a:prstGeom prst="rect">
            <a:avLst/>
          </a:prstGeom>
          <a:solidFill>
            <a:srgbClr val="D3E8EF"/>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1664834" y="23317200"/>
            <a:ext cx="11742902" cy="1415772"/>
          </a:xfrm>
          <a:prstGeom prst="rect">
            <a:avLst/>
          </a:prstGeom>
          <a:noFill/>
        </p:spPr>
        <p:txBody>
          <a:bodyPr wrap="square" rtlCol="0">
            <a:spAutoFit/>
          </a:bodyPr>
          <a:lstStyle/>
          <a:p>
            <a:pPr algn="ctr"/>
            <a:r>
              <a:rPr lang="en-US" b="1" dirty="0">
                <a:solidFill>
                  <a:srgbClr val="545147"/>
                </a:solidFill>
              </a:rPr>
              <a:t>Future Work</a:t>
            </a:r>
          </a:p>
        </p:txBody>
      </p:sp>
      <p:sp>
        <p:nvSpPr>
          <p:cNvPr id="25" name="TextBox 24"/>
          <p:cNvSpPr txBox="1"/>
          <p:nvPr/>
        </p:nvSpPr>
        <p:spPr>
          <a:xfrm>
            <a:off x="1981200" y="24917400"/>
            <a:ext cx="10363200" cy="6247864"/>
          </a:xfrm>
          <a:prstGeom prst="rect">
            <a:avLst/>
          </a:prstGeom>
          <a:noFill/>
        </p:spPr>
        <p:txBody>
          <a:bodyPr wrap="square" rtlCol="0">
            <a:spAutoFit/>
          </a:bodyPr>
          <a:lstStyle/>
          <a:p>
            <a:pPr algn="just"/>
            <a:r>
              <a:rPr lang="en-US" sz="4000" dirty="0">
                <a:solidFill>
                  <a:schemeClr val="bg1"/>
                </a:solidFill>
              </a:rPr>
              <a:t>Future development would entail expansion of the toolkits associated with Guild. The team wants to add more niche tools like character sheet saving for Dungeons and Dragons, card information for card games, and expansion of bracket formats for LAN gaming, as well as tie the bracket feature into the events system further. In addition, Guild’s developers would like to create a website that offers much the same functionality as the mobile application.</a:t>
            </a:r>
          </a:p>
        </p:txBody>
      </p:sp>
      <p:sp>
        <p:nvSpPr>
          <p:cNvPr id="35" name="Rectangle 34"/>
          <p:cNvSpPr/>
          <p:nvPr/>
        </p:nvSpPr>
        <p:spPr>
          <a:xfrm>
            <a:off x="13639800" y="6045757"/>
            <a:ext cx="14935200" cy="1574243"/>
          </a:xfrm>
          <a:prstGeom prst="rect">
            <a:avLst/>
          </a:prstGeom>
          <a:solidFill>
            <a:srgbClr val="D3E8EF"/>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13716000" y="6204228"/>
            <a:ext cx="14859000" cy="1415772"/>
          </a:xfrm>
          <a:prstGeom prst="rect">
            <a:avLst/>
          </a:prstGeom>
          <a:noFill/>
        </p:spPr>
        <p:txBody>
          <a:bodyPr wrap="square" rtlCol="0">
            <a:spAutoFit/>
          </a:bodyPr>
          <a:lstStyle/>
          <a:p>
            <a:pPr algn="ctr"/>
            <a:r>
              <a:rPr lang="en-US" b="1" dirty="0">
                <a:solidFill>
                  <a:srgbClr val="545147"/>
                </a:solidFill>
              </a:rPr>
              <a:t>User Interface</a:t>
            </a:r>
          </a:p>
        </p:txBody>
      </p:sp>
      <p:sp>
        <p:nvSpPr>
          <p:cNvPr id="40" name="Rectangle 39"/>
          <p:cNvSpPr/>
          <p:nvPr/>
        </p:nvSpPr>
        <p:spPr>
          <a:xfrm>
            <a:off x="28956000" y="6051828"/>
            <a:ext cx="12877800" cy="1568171"/>
          </a:xfrm>
          <a:prstGeom prst="rect">
            <a:avLst/>
          </a:prstGeom>
          <a:solidFill>
            <a:srgbClr val="D3E8EF"/>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TextBox 40"/>
          <p:cNvSpPr txBox="1"/>
          <p:nvPr/>
        </p:nvSpPr>
        <p:spPr>
          <a:xfrm>
            <a:off x="29108400" y="6204228"/>
            <a:ext cx="12725400" cy="1415772"/>
          </a:xfrm>
          <a:prstGeom prst="rect">
            <a:avLst/>
          </a:prstGeom>
          <a:noFill/>
        </p:spPr>
        <p:txBody>
          <a:bodyPr wrap="square" rtlCol="0">
            <a:spAutoFit/>
          </a:bodyPr>
          <a:lstStyle/>
          <a:p>
            <a:pPr algn="ctr"/>
            <a:r>
              <a:rPr lang="en-US" b="1" dirty="0">
                <a:solidFill>
                  <a:srgbClr val="545147"/>
                </a:solidFill>
              </a:rPr>
              <a:t>Architecture</a:t>
            </a:r>
          </a:p>
        </p:txBody>
      </p:sp>
      <p:sp>
        <p:nvSpPr>
          <p:cNvPr id="42" name="TextBox 41"/>
          <p:cNvSpPr txBox="1"/>
          <p:nvPr/>
        </p:nvSpPr>
        <p:spPr>
          <a:xfrm>
            <a:off x="29032200" y="8171795"/>
            <a:ext cx="12725400" cy="5016758"/>
          </a:xfrm>
          <a:prstGeom prst="rect">
            <a:avLst/>
          </a:prstGeom>
          <a:noFill/>
        </p:spPr>
        <p:txBody>
          <a:bodyPr wrap="square" rtlCol="0">
            <a:spAutoFit/>
          </a:bodyPr>
          <a:lstStyle/>
          <a:p>
            <a:pPr algn="just"/>
            <a:r>
              <a:rPr lang="en-US" sz="4000" dirty="0">
                <a:solidFill>
                  <a:schemeClr val="bg1"/>
                </a:solidFill>
              </a:rPr>
              <a:t>Guild was built using Xamarin, using Xamarin Forms for the User Interface, and a MySQL Database to store all the essential information. Flask, a micro web framework, allows for the front end and back end of Guild to communicate through use of JSON. The MySQL Database and Flask are being hosted using Amazon Web Services, where Flask is running on an Ubuntu Virtual Machine. Figure 5 details the schema of Guild’s SQL Database.</a:t>
            </a:r>
          </a:p>
        </p:txBody>
      </p:sp>
      <p:sp>
        <p:nvSpPr>
          <p:cNvPr id="1031" name="Rectangle 7"/>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0" name="Rectangle 49"/>
          <p:cNvSpPr/>
          <p:nvPr/>
        </p:nvSpPr>
        <p:spPr>
          <a:xfrm>
            <a:off x="28956000" y="24536400"/>
            <a:ext cx="12877800" cy="1524000"/>
          </a:xfrm>
          <a:prstGeom prst="rect">
            <a:avLst/>
          </a:prstGeom>
          <a:solidFill>
            <a:srgbClr val="D3E8EF"/>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TextBox 50"/>
          <p:cNvSpPr txBox="1"/>
          <p:nvPr/>
        </p:nvSpPr>
        <p:spPr>
          <a:xfrm>
            <a:off x="28956000" y="24612600"/>
            <a:ext cx="12877800" cy="1415772"/>
          </a:xfrm>
          <a:prstGeom prst="rect">
            <a:avLst/>
          </a:prstGeom>
          <a:noFill/>
        </p:spPr>
        <p:txBody>
          <a:bodyPr wrap="square" rtlCol="0">
            <a:spAutoFit/>
          </a:bodyPr>
          <a:lstStyle/>
          <a:p>
            <a:pPr algn="ctr"/>
            <a:r>
              <a:rPr lang="en-US" b="1" dirty="0">
                <a:solidFill>
                  <a:srgbClr val="545147"/>
                </a:solidFill>
              </a:rPr>
              <a:t>Conclusion</a:t>
            </a:r>
            <a:endParaRPr lang="en-US" sz="4000" b="1" dirty="0">
              <a:solidFill>
                <a:srgbClr val="545147"/>
              </a:solidFill>
            </a:endParaRPr>
          </a:p>
        </p:txBody>
      </p:sp>
      <p:sp>
        <p:nvSpPr>
          <p:cNvPr id="52" name="TextBox 51"/>
          <p:cNvSpPr txBox="1"/>
          <p:nvPr/>
        </p:nvSpPr>
        <p:spPr>
          <a:xfrm>
            <a:off x="29108400" y="26618148"/>
            <a:ext cx="12344400" cy="4401205"/>
          </a:xfrm>
          <a:prstGeom prst="rect">
            <a:avLst/>
          </a:prstGeom>
          <a:noFill/>
        </p:spPr>
        <p:txBody>
          <a:bodyPr wrap="square" rtlCol="0">
            <a:spAutoFit/>
          </a:bodyPr>
          <a:lstStyle/>
          <a:p>
            <a:pPr algn="just"/>
            <a:r>
              <a:rPr lang="en-US" sz="4000" dirty="0">
                <a:solidFill>
                  <a:schemeClr val="bg1"/>
                </a:solidFill>
              </a:rPr>
              <a:t>The team members of Guild came to the conclusion that the local gaming niche was lacking any application that catered towards it’s specific needs. Guild fulfills these needs by offering a useful general event planning interface along with specialized tools unique to in-person gaming events, and the team believes that Guild has the potential to foster growth in local gaming scenes across the country.</a:t>
            </a:r>
          </a:p>
        </p:txBody>
      </p:sp>
      <p:sp>
        <p:nvSpPr>
          <p:cNvPr id="53" name="TextBox 52">
            <a:extLst>
              <a:ext uri="{FF2B5EF4-FFF2-40B4-BE49-F238E27FC236}">
                <a16:creationId xmlns:a16="http://schemas.microsoft.com/office/drawing/2014/main" id="{7E2062D8-AD37-46CF-86C9-4F37FC2F5185}"/>
              </a:ext>
            </a:extLst>
          </p:cNvPr>
          <p:cNvSpPr txBox="1"/>
          <p:nvPr/>
        </p:nvSpPr>
        <p:spPr>
          <a:xfrm>
            <a:off x="1676400" y="31470600"/>
            <a:ext cx="40157400" cy="830997"/>
          </a:xfrm>
          <a:prstGeom prst="rect">
            <a:avLst/>
          </a:prstGeom>
          <a:noFill/>
        </p:spPr>
        <p:txBody>
          <a:bodyPr wrap="square" rtlCol="0">
            <a:spAutoFit/>
          </a:bodyPr>
          <a:lstStyle/>
          <a:p>
            <a:pPr algn="ctr"/>
            <a:r>
              <a:rPr lang="en-US" sz="4800" dirty="0"/>
              <a:t>This project was developed in Spring 2019 as part of the course CS 426 Senior Projects in Computer Science</a:t>
            </a:r>
          </a:p>
        </p:txBody>
      </p:sp>
      <p:pic>
        <p:nvPicPr>
          <p:cNvPr id="12" name="Picture 11">
            <a:extLst>
              <a:ext uri="{FF2B5EF4-FFF2-40B4-BE49-F238E27FC236}">
                <a16:creationId xmlns:a16="http://schemas.microsoft.com/office/drawing/2014/main" id="{22517979-8137-4C60-84D8-AD216BCA1F6C}"/>
              </a:ext>
            </a:extLst>
          </p:cNvPr>
          <p:cNvPicPr>
            <a:picLocks noChangeAspect="1"/>
          </p:cNvPicPr>
          <p:nvPr/>
        </p:nvPicPr>
        <p:blipFill rotWithShape="1">
          <a:blip r:embed="rId5">
            <a:extLst>
              <a:ext uri="{28A0092B-C50C-407E-A947-70E740481C1C}">
                <a14:useLocalDpi xmlns:a14="http://schemas.microsoft.com/office/drawing/2010/main" val="0"/>
              </a:ext>
            </a:extLst>
          </a:blip>
          <a:srcRect t="3360" b="7438"/>
          <a:stretch/>
        </p:blipFill>
        <p:spPr>
          <a:xfrm>
            <a:off x="22098000" y="19202400"/>
            <a:ext cx="5713437" cy="10476167"/>
          </a:xfrm>
          <a:prstGeom prst="rect">
            <a:avLst/>
          </a:prstGeom>
        </p:spPr>
      </p:pic>
      <p:pic>
        <p:nvPicPr>
          <p:cNvPr id="14" name="Picture 13">
            <a:extLst>
              <a:ext uri="{FF2B5EF4-FFF2-40B4-BE49-F238E27FC236}">
                <a16:creationId xmlns:a16="http://schemas.microsoft.com/office/drawing/2014/main" id="{1262C5FD-6592-45ED-97B2-57F3F089EB02}"/>
              </a:ext>
            </a:extLst>
          </p:cNvPr>
          <p:cNvPicPr>
            <a:picLocks noChangeAspect="1"/>
          </p:cNvPicPr>
          <p:nvPr/>
        </p:nvPicPr>
        <p:blipFill rotWithShape="1">
          <a:blip r:embed="rId6">
            <a:extLst>
              <a:ext uri="{28A0092B-C50C-407E-A947-70E740481C1C}">
                <a14:useLocalDpi xmlns:a14="http://schemas.microsoft.com/office/drawing/2010/main" val="0"/>
              </a:ext>
            </a:extLst>
          </a:blip>
          <a:srcRect t="3974" b="6824"/>
          <a:stretch/>
        </p:blipFill>
        <p:spPr>
          <a:xfrm>
            <a:off x="14479563" y="19202400"/>
            <a:ext cx="5713437" cy="10476167"/>
          </a:xfrm>
          <a:prstGeom prst="rect">
            <a:avLst/>
          </a:prstGeom>
        </p:spPr>
      </p:pic>
      <p:sp>
        <p:nvSpPr>
          <p:cNvPr id="26" name="AutoShape 4" descr="https://cdn.discordapp.com/attachments/499418060428410922/566364025537954006/guildlogo.jpg">
            <a:extLst>
              <a:ext uri="{FF2B5EF4-FFF2-40B4-BE49-F238E27FC236}">
                <a16:creationId xmlns:a16="http://schemas.microsoft.com/office/drawing/2014/main" id="{C7DC8B51-98F2-4A18-BEF6-459436A586FD}"/>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83EF59CB-3F4C-4FF6-ACE6-3ACF88EAC025}"/>
              </a:ext>
            </a:extLst>
          </p:cNvPr>
          <p:cNvSpPr/>
          <p:nvPr/>
        </p:nvSpPr>
        <p:spPr>
          <a:xfrm>
            <a:off x="1524000" y="15087600"/>
            <a:ext cx="11883736" cy="1524000"/>
          </a:xfrm>
          <a:prstGeom prst="rect">
            <a:avLst/>
          </a:prstGeom>
          <a:solidFill>
            <a:srgbClr val="D3E8EF"/>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545147"/>
                </a:solidFill>
              </a:rPr>
              <a:t>Goals</a:t>
            </a:r>
          </a:p>
        </p:txBody>
      </p:sp>
      <p:sp>
        <p:nvSpPr>
          <p:cNvPr id="39" name="TextBox 38">
            <a:extLst>
              <a:ext uri="{FF2B5EF4-FFF2-40B4-BE49-F238E27FC236}">
                <a16:creationId xmlns:a16="http://schemas.microsoft.com/office/drawing/2014/main" id="{ABEB24DE-7BC9-4C20-8A3D-1F69F71C5913}"/>
              </a:ext>
            </a:extLst>
          </p:cNvPr>
          <p:cNvSpPr txBox="1"/>
          <p:nvPr/>
        </p:nvSpPr>
        <p:spPr>
          <a:xfrm>
            <a:off x="29032200" y="23828514"/>
            <a:ext cx="12877800" cy="707886"/>
          </a:xfrm>
          <a:prstGeom prst="rect">
            <a:avLst/>
          </a:prstGeom>
          <a:noFill/>
        </p:spPr>
        <p:txBody>
          <a:bodyPr wrap="square" rtlCol="0">
            <a:spAutoFit/>
          </a:bodyPr>
          <a:lstStyle/>
          <a:p>
            <a:pPr algn="ctr"/>
            <a:r>
              <a:rPr lang="en-US" sz="4000" dirty="0">
                <a:solidFill>
                  <a:schemeClr val="bg1"/>
                </a:solidFill>
              </a:rPr>
              <a:t>Figure 5: Database schema of Guild’s database</a:t>
            </a:r>
          </a:p>
        </p:txBody>
      </p:sp>
      <p:sp>
        <p:nvSpPr>
          <p:cNvPr id="43" name="TextBox 42">
            <a:extLst>
              <a:ext uri="{FF2B5EF4-FFF2-40B4-BE49-F238E27FC236}">
                <a16:creationId xmlns:a16="http://schemas.microsoft.com/office/drawing/2014/main" id="{C0EF1AE1-A18B-4ED8-A00B-716E89ADE7B3}"/>
              </a:ext>
            </a:extLst>
          </p:cNvPr>
          <p:cNvSpPr txBox="1"/>
          <p:nvPr/>
        </p:nvSpPr>
        <p:spPr>
          <a:xfrm>
            <a:off x="1981199" y="16916400"/>
            <a:ext cx="10896601" cy="5632311"/>
          </a:xfrm>
          <a:prstGeom prst="rect">
            <a:avLst/>
          </a:prstGeom>
          <a:noFill/>
        </p:spPr>
        <p:txBody>
          <a:bodyPr wrap="square" rtlCol="0">
            <a:spAutoFit/>
          </a:bodyPr>
          <a:lstStyle/>
          <a:p>
            <a:pPr algn="just"/>
            <a:r>
              <a:rPr lang="en-US" sz="4000" dirty="0">
                <a:solidFill>
                  <a:schemeClr val="bg1"/>
                </a:solidFill>
              </a:rPr>
              <a:t>The goal of Guild is to create an app that allows gamers to spend less time planning, and more time playing the games they love. By allowing gamers the ability to plan events specific to their demographic and run them more easily, Guild will help facilitate all manner of in-person gaming events. It is the desire of the Guild team to provide the tools required to allow local gaming scenes to thrive.</a:t>
            </a:r>
          </a:p>
        </p:txBody>
      </p:sp>
      <p:pic>
        <p:nvPicPr>
          <p:cNvPr id="48" name="Picture 2" descr="https://lh3.googleusercontent.com/ugMJHnE1LXZX15YG0bqZqH0M-u8PrZQiAj4R6H5oRSHQ1mR9HtmpqihnKo_eI0w5ks5e9zspAb2Jxy_0U8kn5o1UosI_9pllAA9lG8Abcjlr1GIbBMJAitWcu61Ew8gbzCb5FEYVruQ">
            <a:extLst>
              <a:ext uri="{FF2B5EF4-FFF2-40B4-BE49-F238E27FC236}">
                <a16:creationId xmlns:a16="http://schemas.microsoft.com/office/drawing/2014/main" id="{BAFF5460-45F5-47C4-BDD1-BBF1AEDC1C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200"/>
          <a:stretch/>
        </p:blipFill>
        <p:spPr bwMode="auto">
          <a:xfrm>
            <a:off x="14322136" y="13526816"/>
            <a:ext cx="8233064" cy="4569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3D0BDF-AABE-4FF3-A703-BD1290CEA9E5}"/>
              </a:ext>
            </a:extLst>
          </p:cNvPr>
          <p:cNvSpPr txBox="1"/>
          <p:nvPr/>
        </p:nvSpPr>
        <p:spPr>
          <a:xfrm>
            <a:off x="13636336" y="7620000"/>
            <a:ext cx="14935200" cy="5632311"/>
          </a:xfrm>
          <a:prstGeom prst="rect">
            <a:avLst/>
          </a:prstGeom>
          <a:noFill/>
        </p:spPr>
        <p:txBody>
          <a:bodyPr wrap="square" rtlCol="0">
            <a:spAutoFit/>
          </a:bodyPr>
          <a:lstStyle/>
          <a:p>
            <a:endParaRPr lang="en-US" sz="4000" dirty="0"/>
          </a:p>
          <a:p>
            <a:r>
              <a:rPr lang="en-US" sz="4000" dirty="0">
                <a:solidFill>
                  <a:schemeClr val="bg1"/>
                </a:solidFill>
              </a:rPr>
              <a:t>The Guild team put a good deal of effort into ironing out the specifics of it’s user interface design. On the presentation front, Guild is meant to feel like the user is reading a scroll, keeping with the fantasy theme of many of the games it caters towards. This is done through a color palette seen in Figure 1, In terms of interface flow, Guild is split into two parts, visible on Figure 3, with one half of the app dedicated toward a traditional event planning interface and the other half dedicated to game-specific tools. </a:t>
            </a:r>
          </a:p>
        </p:txBody>
      </p:sp>
      <p:sp>
        <p:nvSpPr>
          <p:cNvPr id="49" name="TextBox 48">
            <a:extLst>
              <a:ext uri="{FF2B5EF4-FFF2-40B4-BE49-F238E27FC236}">
                <a16:creationId xmlns:a16="http://schemas.microsoft.com/office/drawing/2014/main" id="{FAE51B66-0930-4C54-8388-65AAF91FBBE5}"/>
              </a:ext>
            </a:extLst>
          </p:cNvPr>
          <p:cNvSpPr txBox="1"/>
          <p:nvPr/>
        </p:nvSpPr>
        <p:spPr>
          <a:xfrm>
            <a:off x="14479562" y="29718000"/>
            <a:ext cx="5713437" cy="1323439"/>
          </a:xfrm>
          <a:prstGeom prst="rect">
            <a:avLst/>
          </a:prstGeom>
          <a:noFill/>
        </p:spPr>
        <p:txBody>
          <a:bodyPr wrap="square" rtlCol="0">
            <a:spAutoFit/>
          </a:bodyPr>
          <a:lstStyle/>
          <a:p>
            <a:pPr algn="ctr"/>
            <a:r>
              <a:rPr lang="en-US" sz="4000" dirty="0">
                <a:solidFill>
                  <a:schemeClr val="bg1"/>
                </a:solidFill>
              </a:rPr>
              <a:t>Figure 3: Guild’s main menu</a:t>
            </a:r>
          </a:p>
        </p:txBody>
      </p:sp>
      <p:sp>
        <p:nvSpPr>
          <p:cNvPr id="54" name="TextBox 53">
            <a:extLst>
              <a:ext uri="{FF2B5EF4-FFF2-40B4-BE49-F238E27FC236}">
                <a16:creationId xmlns:a16="http://schemas.microsoft.com/office/drawing/2014/main" id="{6E3EC68E-CBC3-42B8-ACC0-083EF5699A76}"/>
              </a:ext>
            </a:extLst>
          </p:cNvPr>
          <p:cNvSpPr txBox="1"/>
          <p:nvPr/>
        </p:nvSpPr>
        <p:spPr>
          <a:xfrm>
            <a:off x="22097999" y="29678567"/>
            <a:ext cx="5713437" cy="1323439"/>
          </a:xfrm>
          <a:prstGeom prst="rect">
            <a:avLst/>
          </a:prstGeom>
          <a:noFill/>
        </p:spPr>
        <p:txBody>
          <a:bodyPr wrap="square" rtlCol="0">
            <a:spAutoFit/>
          </a:bodyPr>
          <a:lstStyle/>
          <a:p>
            <a:pPr algn="ctr"/>
            <a:r>
              <a:rPr lang="en-US" sz="4000" dirty="0">
                <a:solidFill>
                  <a:schemeClr val="bg1"/>
                </a:solidFill>
              </a:rPr>
              <a:t>Figure 4: One of Guild’s tools, the dice roller</a:t>
            </a:r>
          </a:p>
        </p:txBody>
      </p:sp>
      <p:sp>
        <p:nvSpPr>
          <p:cNvPr id="55" name="TextBox 54">
            <a:extLst>
              <a:ext uri="{FF2B5EF4-FFF2-40B4-BE49-F238E27FC236}">
                <a16:creationId xmlns:a16="http://schemas.microsoft.com/office/drawing/2014/main" id="{8D3C9E6D-BADD-4499-8F9A-80AF94D35549}"/>
              </a:ext>
            </a:extLst>
          </p:cNvPr>
          <p:cNvSpPr txBox="1"/>
          <p:nvPr/>
        </p:nvSpPr>
        <p:spPr>
          <a:xfrm>
            <a:off x="14322136" y="18211800"/>
            <a:ext cx="8233064" cy="707886"/>
          </a:xfrm>
          <a:prstGeom prst="rect">
            <a:avLst/>
          </a:prstGeom>
          <a:noFill/>
        </p:spPr>
        <p:txBody>
          <a:bodyPr wrap="square" rtlCol="0">
            <a:spAutoFit/>
          </a:bodyPr>
          <a:lstStyle/>
          <a:p>
            <a:pPr algn="ctr"/>
            <a:r>
              <a:rPr lang="en-US" sz="4000" dirty="0">
                <a:solidFill>
                  <a:schemeClr val="bg1"/>
                </a:solidFill>
              </a:rPr>
              <a:t>Figure 1: Guild’s UI color scheme</a:t>
            </a:r>
          </a:p>
        </p:txBody>
      </p:sp>
      <p:pic>
        <p:nvPicPr>
          <p:cNvPr id="1028" name="Picture 4" descr="https://lh4.googleusercontent.com/bbtUH0O8E2iPGBQWPn7fkt3g1sure3BJLz8eELuhu_kON7RiMBEBdA8d7c_GboE6gksdY-KdMyWPPDlf12D16xG8WGIMXeamqt_YrW7qvtXf9m6fHsKg5cdwnfa3D1lexOhDnymWZKw">
            <a:extLst>
              <a:ext uri="{FF2B5EF4-FFF2-40B4-BE49-F238E27FC236}">
                <a16:creationId xmlns:a16="http://schemas.microsoft.com/office/drawing/2014/main" id="{3515B1BF-70FE-483C-AFDF-1928132064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3400" y="13467145"/>
            <a:ext cx="4577148" cy="4577148"/>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DEF7412F-1CDF-4FB3-A725-9C6D7AF5052B}"/>
              </a:ext>
            </a:extLst>
          </p:cNvPr>
          <p:cNvSpPr txBox="1"/>
          <p:nvPr/>
        </p:nvSpPr>
        <p:spPr>
          <a:xfrm>
            <a:off x="23393400" y="18211800"/>
            <a:ext cx="4577148" cy="707886"/>
          </a:xfrm>
          <a:prstGeom prst="rect">
            <a:avLst/>
          </a:prstGeom>
          <a:noFill/>
        </p:spPr>
        <p:txBody>
          <a:bodyPr wrap="square" rtlCol="0">
            <a:spAutoFit/>
          </a:bodyPr>
          <a:lstStyle/>
          <a:p>
            <a:pPr algn="ctr"/>
            <a:r>
              <a:rPr lang="en-US" sz="4000" dirty="0">
                <a:solidFill>
                  <a:schemeClr val="bg1"/>
                </a:solidFill>
              </a:rPr>
              <a:t>Figure 2: Guild’s Logo</a:t>
            </a:r>
          </a:p>
        </p:txBody>
      </p:sp>
      <p:pic>
        <p:nvPicPr>
          <p:cNvPr id="57" name="Picture 56">
            <a:extLst>
              <a:ext uri="{FF2B5EF4-FFF2-40B4-BE49-F238E27FC236}">
                <a16:creationId xmlns:a16="http://schemas.microsoft.com/office/drawing/2014/main" id="{761DA645-BBBA-4CC0-B47E-17B8FE0629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0" y="14020036"/>
            <a:ext cx="12795752" cy="9754364"/>
          </a:xfrm>
          <a:prstGeom prst="rect">
            <a:avLst/>
          </a:prstGeom>
        </p:spPr>
      </p:pic>
    </p:spTree>
    <p:extLst>
      <p:ext uri="{BB962C8B-B14F-4D97-AF65-F5344CB8AC3E}">
        <p14:creationId xmlns:p14="http://schemas.microsoft.com/office/powerpoint/2010/main" val="3426945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2552</TotalTime>
  <Words>621</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Zachary Newell</dc:creator>
  <cp:lastModifiedBy>Tim Allen</cp:lastModifiedBy>
  <cp:revision>225</cp:revision>
  <dcterms:created xsi:type="dcterms:W3CDTF">2010-03-04T23:09:11Z</dcterms:created>
  <dcterms:modified xsi:type="dcterms:W3CDTF">2019-04-24T22:52:59Z</dcterms:modified>
</cp:coreProperties>
</file>